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304" r:id="rId4"/>
    <p:sldId id="276" r:id="rId5"/>
    <p:sldId id="308" r:id="rId6"/>
    <p:sldId id="264" r:id="rId7"/>
    <p:sldId id="286" r:id="rId8"/>
    <p:sldId id="287" r:id="rId9"/>
    <p:sldId id="274" r:id="rId10"/>
    <p:sldId id="277" r:id="rId11"/>
    <p:sldId id="302" r:id="rId12"/>
    <p:sldId id="307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89" autoAdjust="0"/>
    <p:restoredTop sz="94660"/>
  </p:normalViewPr>
  <p:slideViewPr>
    <p:cSldViewPr>
      <p:cViewPr varScale="1">
        <p:scale>
          <a:sx n="70" d="100"/>
          <a:sy n="70" d="100"/>
        </p:scale>
        <p:origin x="942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95FD78-061A-43E7-8F9E-A17BB7C91376}" type="doc">
      <dgm:prSet loTypeId="urn:microsoft.com/office/officeart/2005/8/layout/lProcess3" loCatId="process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IN"/>
        </a:p>
      </dgm:t>
    </dgm:pt>
    <dgm:pt modelId="{04FFD1FD-714A-43E9-87FF-FA4D0D68699F}">
      <dgm:prSet phldrT="[Text]"/>
      <dgm:spPr/>
      <dgm:t>
        <a:bodyPr/>
        <a:lstStyle/>
        <a:p>
          <a:r>
            <a:rPr lang="en-US" dirty="0"/>
            <a:t>Current</a:t>
          </a:r>
        </a:p>
        <a:p>
          <a:r>
            <a:rPr lang="en-US" dirty="0"/>
            <a:t>Stage</a:t>
          </a:r>
          <a:endParaRPr lang="en-IN" dirty="0"/>
        </a:p>
      </dgm:t>
    </dgm:pt>
    <dgm:pt modelId="{AFC4F755-D65D-4B2E-B975-2E5C0808E77C}" type="parTrans" cxnId="{51A16396-C5C8-4255-87D7-069ADB1B2F99}">
      <dgm:prSet/>
      <dgm:spPr/>
      <dgm:t>
        <a:bodyPr/>
        <a:lstStyle/>
        <a:p>
          <a:endParaRPr lang="en-IN"/>
        </a:p>
      </dgm:t>
    </dgm:pt>
    <dgm:pt modelId="{86146FA7-9985-4F50-B0FC-46385E7F094E}" type="sibTrans" cxnId="{51A16396-C5C8-4255-87D7-069ADB1B2F99}">
      <dgm:prSet/>
      <dgm:spPr/>
      <dgm:t>
        <a:bodyPr/>
        <a:lstStyle/>
        <a:p>
          <a:endParaRPr lang="en-IN"/>
        </a:p>
      </dgm:t>
    </dgm:pt>
    <dgm:pt modelId="{8A378A3B-D679-4862-ACF2-8D2C2D2FD7F2}">
      <dgm:prSet phldrT="[Text]"/>
      <dgm:spPr/>
      <dgm:t>
        <a:bodyPr/>
        <a:lstStyle/>
        <a:p>
          <a:r>
            <a:rPr lang="en-IN" dirty="0"/>
            <a:t>Implemented transmitter section</a:t>
          </a:r>
        </a:p>
      </dgm:t>
    </dgm:pt>
    <dgm:pt modelId="{176F1F37-C2BD-4D8A-8F1E-A1F13D34E2BA}" type="parTrans" cxnId="{5A081FF5-1D44-4072-A6A0-7B38FED4543F}">
      <dgm:prSet/>
      <dgm:spPr/>
      <dgm:t>
        <a:bodyPr/>
        <a:lstStyle/>
        <a:p>
          <a:endParaRPr lang="en-IN"/>
        </a:p>
      </dgm:t>
    </dgm:pt>
    <dgm:pt modelId="{93ED2279-C13E-4BFF-A28F-7E9EB9702E9D}" type="sibTrans" cxnId="{5A081FF5-1D44-4072-A6A0-7B38FED4543F}">
      <dgm:prSet/>
      <dgm:spPr/>
      <dgm:t>
        <a:bodyPr/>
        <a:lstStyle/>
        <a:p>
          <a:endParaRPr lang="en-IN"/>
        </a:p>
      </dgm:t>
    </dgm:pt>
    <dgm:pt modelId="{01F5EDB5-C02C-4153-A7E9-D8011ED77FA6}">
      <dgm:prSet phldrT="[Text]"/>
      <dgm:spPr/>
      <dgm:t>
        <a:bodyPr/>
        <a:lstStyle/>
        <a:p>
          <a:r>
            <a:rPr lang="en-US" dirty="0"/>
            <a:t>Next Stage</a:t>
          </a:r>
          <a:endParaRPr lang="en-IN" dirty="0"/>
        </a:p>
      </dgm:t>
    </dgm:pt>
    <dgm:pt modelId="{973DF24F-6158-4F4C-88BD-4B19CDCD5869}" type="parTrans" cxnId="{742EF591-8F5D-4B4B-9806-B48D32F7B846}">
      <dgm:prSet/>
      <dgm:spPr/>
      <dgm:t>
        <a:bodyPr/>
        <a:lstStyle/>
        <a:p>
          <a:endParaRPr lang="en-IN"/>
        </a:p>
      </dgm:t>
    </dgm:pt>
    <dgm:pt modelId="{FF550BB4-502E-48F5-9DF2-0A892CCDDCB1}" type="sibTrans" cxnId="{742EF591-8F5D-4B4B-9806-B48D32F7B846}">
      <dgm:prSet/>
      <dgm:spPr/>
      <dgm:t>
        <a:bodyPr/>
        <a:lstStyle/>
        <a:p>
          <a:endParaRPr lang="en-IN"/>
        </a:p>
      </dgm:t>
    </dgm:pt>
    <dgm:pt modelId="{9F2806FF-1950-4E04-8C72-348DE0F3C1A3}">
      <dgm:prSet phldrT="[Text]"/>
      <dgm:spPr/>
      <dgm:t>
        <a:bodyPr/>
        <a:lstStyle/>
        <a:p>
          <a:r>
            <a:rPr lang="en-US" dirty="0"/>
            <a:t>Hardware components of Receiver will be interfaced and the </a:t>
          </a:r>
          <a:r>
            <a:rPr lang="en-US" dirty="0" err="1"/>
            <a:t>arduino</a:t>
          </a:r>
          <a:r>
            <a:rPr lang="en-US" dirty="0"/>
            <a:t> code implementation will be done</a:t>
          </a:r>
          <a:endParaRPr lang="en-IN" dirty="0"/>
        </a:p>
      </dgm:t>
    </dgm:pt>
    <dgm:pt modelId="{43120CB1-65F5-41E2-B7EE-1D220D4F5CBB}" type="parTrans" cxnId="{C503A4B5-8859-4E22-BAC3-539A41C05477}">
      <dgm:prSet/>
      <dgm:spPr/>
      <dgm:t>
        <a:bodyPr/>
        <a:lstStyle/>
        <a:p>
          <a:endParaRPr lang="en-IN"/>
        </a:p>
      </dgm:t>
    </dgm:pt>
    <dgm:pt modelId="{969C42CB-9CAB-4FA9-B4F3-B941184DD107}" type="sibTrans" cxnId="{C503A4B5-8859-4E22-BAC3-539A41C05477}">
      <dgm:prSet/>
      <dgm:spPr/>
      <dgm:t>
        <a:bodyPr/>
        <a:lstStyle/>
        <a:p>
          <a:endParaRPr lang="en-IN"/>
        </a:p>
      </dgm:t>
    </dgm:pt>
    <dgm:pt modelId="{2005BFB1-7356-4EFC-BB8F-523B42D8AFBE}">
      <dgm:prSet phldrT="[Text]"/>
      <dgm:spPr/>
      <dgm:t>
        <a:bodyPr/>
        <a:lstStyle/>
        <a:p>
          <a:r>
            <a:rPr lang="en-US" dirty="0"/>
            <a:t>Final Stage</a:t>
          </a:r>
          <a:endParaRPr lang="en-IN" dirty="0"/>
        </a:p>
      </dgm:t>
    </dgm:pt>
    <dgm:pt modelId="{EB5D34B3-8C20-4ADD-A60B-38FC9BC763A2}" type="parTrans" cxnId="{BF48327C-AD51-4B7E-93A9-30CA62493130}">
      <dgm:prSet/>
      <dgm:spPr/>
      <dgm:t>
        <a:bodyPr/>
        <a:lstStyle/>
        <a:p>
          <a:endParaRPr lang="en-IN"/>
        </a:p>
      </dgm:t>
    </dgm:pt>
    <dgm:pt modelId="{73A75A9E-A319-4ABB-A7DE-9407B17BCA96}" type="sibTrans" cxnId="{BF48327C-AD51-4B7E-93A9-30CA62493130}">
      <dgm:prSet/>
      <dgm:spPr/>
      <dgm:t>
        <a:bodyPr/>
        <a:lstStyle/>
        <a:p>
          <a:endParaRPr lang="en-IN"/>
        </a:p>
      </dgm:t>
    </dgm:pt>
    <dgm:pt modelId="{89D8D940-ADAB-4718-8005-D30208A0BB83}">
      <dgm:prSet phldrT="[Text]"/>
      <dgm:spPr/>
      <dgm:t>
        <a:bodyPr/>
        <a:lstStyle/>
        <a:p>
          <a:endParaRPr lang="en-IN" dirty="0"/>
        </a:p>
        <a:p>
          <a:r>
            <a:rPr lang="en-IN" dirty="0"/>
            <a:t>Integrating the navigation system and final testing</a:t>
          </a:r>
        </a:p>
      </dgm:t>
    </dgm:pt>
    <dgm:pt modelId="{088CD7B3-8243-4CFC-9862-21DFF4DD37A6}" type="parTrans" cxnId="{47691AE4-B3B3-49D4-83B0-F0287089BB37}">
      <dgm:prSet/>
      <dgm:spPr/>
      <dgm:t>
        <a:bodyPr/>
        <a:lstStyle/>
        <a:p>
          <a:endParaRPr lang="en-IN"/>
        </a:p>
      </dgm:t>
    </dgm:pt>
    <dgm:pt modelId="{8B47A694-10F7-4665-A87B-E0F06860D06F}" type="sibTrans" cxnId="{47691AE4-B3B3-49D4-83B0-F0287089BB37}">
      <dgm:prSet/>
      <dgm:spPr/>
      <dgm:t>
        <a:bodyPr/>
        <a:lstStyle/>
        <a:p>
          <a:endParaRPr lang="en-IN"/>
        </a:p>
      </dgm:t>
    </dgm:pt>
    <dgm:pt modelId="{27CF5C4D-796C-4A9B-A93D-8CB375581444}" type="pres">
      <dgm:prSet presAssocID="{C295FD78-061A-43E7-8F9E-A17BB7C91376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66C0FB5-63D5-4B19-9B6D-CCA988E12FF3}" type="pres">
      <dgm:prSet presAssocID="{04FFD1FD-714A-43E9-87FF-FA4D0D68699F}" presName="horFlow" presStyleCnt="0"/>
      <dgm:spPr/>
    </dgm:pt>
    <dgm:pt modelId="{41F050A7-C070-40A4-92AF-61AA3D740B6D}" type="pres">
      <dgm:prSet presAssocID="{04FFD1FD-714A-43E9-87FF-FA4D0D68699F}" presName="bigChev" presStyleLbl="node1" presStyleIdx="0" presStyleCnt="3"/>
      <dgm:spPr/>
      <dgm:t>
        <a:bodyPr/>
        <a:lstStyle/>
        <a:p>
          <a:endParaRPr lang="en-US"/>
        </a:p>
      </dgm:t>
    </dgm:pt>
    <dgm:pt modelId="{82071336-2EC1-4FD3-99AB-AD4A56A01C19}" type="pres">
      <dgm:prSet presAssocID="{176F1F37-C2BD-4D8A-8F1E-A1F13D34E2BA}" presName="parTrans" presStyleCnt="0"/>
      <dgm:spPr/>
    </dgm:pt>
    <dgm:pt modelId="{EB87219B-DDBF-400B-AB1C-934139C44171}" type="pres">
      <dgm:prSet presAssocID="{8A378A3B-D679-4862-ACF2-8D2C2D2FD7F2}" presName="node" presStyleLbl="alignAccFollowNode1" presStyleIdx="0" presStyleCnt="3" custScaleX="1997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83F020-59F1-4A61-8BF8-E556A83ADC33}" type="pres">
      <dgm:prSet presAssocID="{04FFD1FD-714A-43E9-87FF-FA4D0D68699F}" presName="vSp" presStyleCnt="0"/>
      <dgm:spPr/>
    </dgm:pt>
    <dgm:pt modelId="{1DC29659-74A1-4303-ADAF-84D222F7990D}" type="pres">
      <dgm:prSet presAssocID="{01F5EDB5-C02C-4153-A7E9-D8011ED77FA6}" presName="horFlow" presStyleCnt="0"/>
      <dgm:spPr/>
    </dgm:pt>
    <dgm:pt modelId="{40AA96DA-1C93-4D48-B1C0-14C484FCF68C}" type="pres">
      <dgm:prSet presAssocID="{01F5EDB5-C02C-4153-A7E9-D8011ED77FA6}" presName="bigChev" presStyleLbl="node1" presStyleIdx="1" presStyleCnt="3"/>
      <dgm:spPr/>
      <dgm:t>
        <a:bodyPr/>
        <a:lstStyle/>
        <a:p>
          <a:endParaRPr lang="en-US"/>
        </a:p>
      </dgm:t>
    </dgm:pt>
    <dgm:pt modelId="{49B97E80-AB88-4B6F-BD42-F652E13EF833}" type="pres">
      <dgm:prSet presAssocID="{43120CB1-65F5-41E2-B7EE-1D220D4F5CBB}" presName="parTrans" presStyleCnt="0"/>
      <dgm:spPr/>
    </dgm:pt>
    <dgm:pt modelId="{78BE9FEC-B008-439A-8F92-619475A76A99}" type="pres">
      <dgm:prSet presAssocID="{9F2806FF-1950-4E04-8C72-348DE0F3C1A3}" presName="node" presStyleLbl="alignAccFollowNode1" presStyleIdx="1" presStyleCnt="3" custScaleX="2032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2F6AEE-6B64-403C-86EA-ED25196EB8F0}" type="pres">
      <dgm:prSet presAssocID="{01F5EDB5-C02C-4153-A7E9-D8011ED77FA6}" presName="vSp" presStyleCnt="0"/>
      <dgm:spPr/>
    </dgm:pt>
    <dgm:pt modelId="{E9EB7342-036E-4F88-9CE6-F61FD1469C4C}" type="pres">
      <dgm:prSet presAssocID="{2005BFB1-7356-4EFC-BB8F-523B42D8AFBE}" presName="horFlow" presStyleCnt="0"/>
      <dgm:spPr/>
    </dgm:pt>
    <dgm:pt modelId="{0D7F73A8-23F3-4BC6-8E61-799C13A184F1}" type="pres">
      <dgm:prSet presAssocID="{2005BFB1-7356-4EFC-BB8F-523B42D8AFBE}" presName="bigChev" presStyleLbl="node1" presStyleIdx="2" presStyleCnt="3"/>
      <dgm:spPr/>
      <dgm:t>
        <a:bodyPr/>
        <a:lstStyle/>
        <a:p>
          <a:endParaRPr lang="en-US"/>
        </a:p>
      </dgm:t>
    </dgm:pt>
    <dgm:pt modelId="{DD6940C8-4398-4244-9F0A-9DC3523611ED}" type="pres">
      <dgm:prSet presAssocID="{088CD7B3-8243-4CFC-9862-21DFF4DD37A6}" presName="parTrans" presStyleCnt="0"/>
      <dgm:spPr/>
    </dgm:pt>
    <dgm:pt modelId="{EB17CF59-B911-452D-8DC0-2A561E654CF1}" type="pres">
      <dgm:prSet presAssocID="{89D8D940-ADAB-4718-8005-D30208A0BB83}" presName="node" presStyleLbl="alignAccFollowNode1" presStyleIdx="2" presStyleCnt="3" custScaleX="2009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85FD6EA-8930-4C41-AFFF-7785ECFD15FA}" type="presOf" srcId="{9F2806FF-1950-4E04-8C72-348DE0F3C1A3}" destId="{78BE9FEC-B008-439A-8F92-619475A76A99}" srcOrd="0" destOrd="0" presId="urn:microsoft.com/office/officeart/2005/8/layout/lProcess3"/>
    <dgm:cxn modelId="{C503A4B5-8859-4E22-BAC3-539A41C05477}" srcId="{01F5EDB5-C02C-4153-A7E9-D8011ED77FA6}" destId="{9F2806FF-1950-4E04-8C72-348DE0F3C1A3}" srcOrd="0" destOrd="0" parTransId="{43120CB1-65F5-41E2-B7EE-1D220D4F5CBB}" sibTransId="{969C42CB-9CAB-4FA9-B4F3-B941184DD107}"/>
    <dgm:cxn modelId="{5A081FF5-1D44-4072-A6A0-7B38FED4543F}" srcId="{04FFD1FD-714A-43E9-87FF-FA4D0D68699F}" destId="{8A378A3B-D679-4862-ACF2-8D2C2D2FD7F2}" srcOrd="0" destOrd="0" parTransId="{176F1F37-C2BD-4D8A-8F1E-A1F13D34E2BA}" sibTransId="{93ED2279-C13E-4BFF-A28F-7E9EB9702E9D}"/>
    <dgm:cxn modelId="{E1D6F87F-FD2C-4BE9-8856-068E4BB576FA}" type="presOf" srcId="{C295FD78-061A-43E7-8F9E-A17BB7C91376}" destId="{27CF5C4D-796C-4A9B-A93D-8CB375581444}" srcOrd="0" destOrd="0" presId="urn:microsoft.com/office/officeart/2005/8/layout/lProcess3"/>
    <dgm:cxn modelId="{1C4D4A82-DEFF-4D1B-97D4-B68849070AF1}" type="presOf" srcId="{04FFD1FD-714A-43E9-87FF-FA4D0D68699F}" destId="{41F050A7-C070-40A4-92AF-61AA3D740B6D}" srcOrd="0" destOrd="0" presId="urn:microsoft.com/office/officeart/2005/8/layout/lProcess3"/>
    <dgm:cxn modelId="{1A813A30-D6B3-4734-87D4-691F86F4F9A9}" type="presOf" srcId="{8A378A3B-D679-4862-ACF2-8D2C2D2FD7F2}" destId="{EB87219B-DDBF-400B-AB1C-934139C44171}" srcOrd="0" destOrd="0" presId="urn:microsoft.com/office/officeart/2005/8/layout/lProcess3"/>
    <dgm:cxn modelId="{47691AE4-B3B3-49D4-83B0-F0287089BB37}" srcId="{2005BFB1-7356-4EFC-BB8F-523B42D8AFBE}" destId="{89D8D940-ADAB-4718-8005-D30208A0BB83}" srcOrd="0" destOrd="0" parTransId="{088CD7B3-8243-4CFC-9862-21DFF4DD37A6}" sibTransId="{8B47A694-10F7-4665-A87B-E0F06860D06F}"/>
    <dgm:cxn modelId="{742EF591-8F5D-4B4B-9806-B48D32F7B846}" srcId="{C295FD78-061A-43E7-8F9E-A17BB7C91376}" destId="{01F5EDB5-C02C-4153-A7E9-D8011ED77FA6}" srcOrd="1" destOrd="0" parTransId="{973DF24F-6158-4F4C-88BD-4B19CDCD5869}" sibTransId="{FF550BB4-502E-48F5-9DF2-0A892CCDDCB1}"/>
    <dgm:cxn modelId="{1CFFA19D-5678-4938-95B3-A7E069B2E2F1}" type="presOf" srcId="{2005BFB1-7356-4EFC-BB8F-523B42D8AFBE}" destId="{0D7F73A8-23F3-4BC6-8E61-799C13A184F1}" srcOrd="0" destOrd="0" presId="urn:microsoft.com/office/officeart/2005/8/layout/lProcess3"/>
    <dgm:cxn modelId="{BF48327C-AD51-4B7E-93A9-30CA62493130}" srcId="{C295FD78-061A-43E7-8F9E-A17BB7C91376}" destId="{2005BFB1-7356-4EFC-BB8F-523B42D8AFBE}" srcOrd="2" destOrd="0" parTransId="{EB5D34B3-8C20-4ADD-A60B-38FC9BC763A2}" sibTransId="{73A75A9E-A319-4ABB-A7DE-9407B17BCA96}"/>
    <dgm:cxn modelId="{51A16396-C5C8-4255-87D7-069ADB1B2F99}" srcId="{C295FD78-061A-43E7-8F9E-A17BB7C91376}" destId="{04FFD1FD-714A-43E9-87FF-FA4D0D68699F}" srcOrd="0" destOrd="0" parTransId="{AFC4F755-D65D-4B2E-B975-2E5C0808E77C}" sibTransId="{86146FA7-9985-4F50-B0FC-46385E7F094E}"/>
    <dgm:cxn modelId="{EA95B8B1-1AC5-4323-8227-5721A05C5470}" type="presOf" srcId="{89D8D940-ADAB-4718-8005-D30208A0BB83}" destId="{EB17CF59-B911-452D-8DC0-2A561E654CF1}" srcOrd="0" destOrd="0" presId="urn:microsoft.com/office/officeart/2005/8/layout/lProcess3"/>
    <dgm:cxn modelId="{7F3DF637-82A4-42D1-8EFD-7FF9F2181F14}" type="presOf" srcId="{01F5EDB5-C02C-4153-A7E9-D8011ED77FA6}" destId="{40AA96DA-1C93-4D48-B1C0-14C484FCF68C}" srcOrd="0" destOrd="0" presId="urn:microsoft.com/office/officeart/2005/8/layout/lProcess3"/>
    <dgm:cxn modelId="{4201E320-DE1B-4C36-84B6-4DD5DF696D85}" type="presParOf" srcId="{27CF5C4D-796C-4A9B-A93D-8CB375581444}" destId="{E66C0FB5-63D5-4B19-9B6D-CCA988E12FF3}" srcOrd="0" destOrd="0" presId="urn:microsoft.com/office/officeart/2005/8/layout/lProcess3"/>
    <dgm:cxn modelId="{5544EF25-823E-4403-951C-1C0B6EFF748A}" type="presParOf" srcId="{E66C0FB5-63D5-4B19-9B6D-CCA988E12FF3}" destId="{41F050A7-C070-40A4-92AF-61AA3D740B6D}" srcOrd="0" destOrd="0" presId="urn:microsoft.com/office/officeart/2005/8/layout/lProcess3"/>
    <dgm:cxn modelId="{78191C97-F3EA-434F-9DCA-FEBF1D2C00CB}" type="presParOf" srcId="{E66C0FB5-63D5-4B19-9B6D-CCA988E12FF3}" destId="{82071336-2EC1-4FD3-99AB-AD4A56A01C19}" srcOrd="1" destOrd="0" presId="urn:microsoft.com/office/officeart/2005/8/layout/lProcess3"/>
    <dgm:cxn modelId="{E615C2B5-5BA6-4940-A6F8-F46E67E35EFA}" type="presParOf" srcId="{E66C0FB5-63D5-4B19-9B6D-CCA988E12FF3}" destId="{EB87219B-DDBF-400B-AB1C-934139C44171}" srcOrd="2" destOrd="0" presId="urn:microsoft.com/office/officeart/2005/8/layout/lProcess3"/>
    <dgm:cxn modelId="{C32AB593-BD48-410F-87FC-39F23AC0F377}" type="presParOf" srcId="{27CF5C4D-796C-4A9B-A93D-8CB375581444}" destId="{C183F020-59F1-4A61-8BF8-E556A83ADC33}" srcOrd="1" destOrd="0" presId="urn:microsoft.com/office/officeart/2005/8/layout/lProcess3"/>
    <dgm:cxn modelId="{EF63FF45-8FBF-4F9C-AC43-A2E3AD32C976}" type="presParOf" srcId="{27CF5C4D-796C-4A9B-A93D-8CB375581444}" destId="{1DC29659-74A1-4303-ADAF-84D222F7990D}" srcOrd="2" destOrd="0" presId="urn:microsoft.com/office/officeart/2005/8/layout/lProcess3"/>
    <dgm:cxn modelId="{9BF3E80B-BB1A-4006-98DF-FF1C790FF6C2}" type="presParOf" srcId="{1DC29659-74A1-4303-ADAF-84D222F7990D}" destId="{40AA96DA-1C93-4D48-B1C0-14C484FCF68C}" srcOrd="0" destOrd="0" presId="urn:microsoft.com/office/officeart/2005/8/layout/lProcess3"/>
    <dgm:cxn modelId="{39C959CA-764F-42EC-91F7-5A15EBCB4AD2}" type="presParOf" srcId="{1DC29659-74A1-4303-ADAF-84D222F7990D}" destId="{49B97E80-AB88-4B6F-BD42-F652E13EF833}" srcOrd="1" destOrd="0" presId="urn:microsoft.com/office/officeart/2005/8/layout/lProcess3"/>
    <dgm:cxn modelId="{199CCA36-9507-4367-827E-A02BF660B30D}" type="presParOf" srcId="{1DC29659-74A1-4303-ADAF-84D222F7990D}" destId="{78BE9FEC-B008-439A-8F92-619475A76A99}" srcOrd="2" destOrd="0" presId="urn:microsoft.com/office/officeart/2005/8/layout/lProcess3"/>
    <dgm:cxn modelId="{1EB13379-3E63-48F6-B193-6F85B91111DF}" type="presParOf" srcId="{27CF5C4D-796C-4A9B-A93D-8CB375581444}" destId="{442F6AEE-6B64-403C-86EA-ED25196EB8F0}" srcOrd="3" destOrd="0" presId="urn:microsoft.com/office/officeart/2005/8/layout/lProcess3"/>
    <dgm:cxn modelId="{609C0045-E416-473B-92B6-76D8340D27F1}" type="presParOf" srcId="{27CF5C4D-796C-4A9B-A93D-8CB375581444}" destId="{E9EB7342-036E-4F88-9CE6-F61FD1469C4C}" srcOrd="4" destOrd="0" presId="urn:microsoft.com/office/officeart/2005/8/layout/lProcess3"/>
    <dgm:cxn modelId="{A0BCF03A-0A93-45F0-A011-0D4F1C21AE85}" type="presParOf" srcId="{E9EB7342-036E-4F88-9CE6-F61FD1469C4C}" destId="{0D7F73A8-23F3-4BC6-8E61-799C13A184F1}" srcOrd="0" destOrd="0" presId="urn:microsoft.com/office/officeart/2005/8/layout/lProcess3"/>
    <dgm:cxn modelId="{71B21E85-90D0-42A5-839B-0DA93CCABA94}" type="presParOf" srcId="{E9EB7342-036E-4F88-9CE6-F61FD1469C4C}" destId="{DD6940C8-4398-4244-9F0A-9DC3523611ED}" srcOrd="1" destOrd="0" presId="urn:microsoft.com/office/officeart/2005/8/layout/lProcess3"/>
    <dgm:cxn modelId="{B5A4D22B-6111-43AB-BE7B-98D3C46E9D0E}" type="presParOf" srcId="{E9EB7342-036E-4F88-9CE6-F61FD1469C4C}" destId="{EB17CF59-B911-452D-8DC0-2A561E654CF1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F050A7-C070-40A4-92AF-61AA3D740B6D}">
      <dsp:nvSpPr>
        <dsp:cNvPr id="0" name=""/>
        <dsp:cNvSpPr/>
      </dsp:nvSpPr>
      <dsp:spPr>
        <a:xfrm>
          <a:off x="2523136" y="1576"/>
          <a:ext cx="2676075" cy="1070430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Current</a:t>
          </a:r>
        </a:p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Stage</a:t>
          </a:r>
          <a:endParaRPr lang="en-IN" sz="3000" kern="1200" dirty="0"/>
        </a:p>
      </dsp:txBody>
      <dsp:txXfrm>
        <a:off x="3058351" y="1576"/>
        <a:ext cx="1605645" cy="1070430"/>
      </dsp:txXfrm>
    </dsp:sp>
    <dsp:sp modelId="{EB87219B-DDBF-400B-AB1C-934139C44171}">
      <dsp:nvSpPr>
        <dsp:cNvPr id="0" name=""/>
        <dsp:cNvSpPr/>
      </dsp:nvSpPr>
      <dsp:spPr>
        <a:xfrm>
          <a:off x="4851322" y="92563"/>
          <a:ext cx="4436799" cy="888457"/>
        </a:xfrm>
        <a:prstGeom prst="chevron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/>
            <a:t>Implemented transmitter section</a:t>
          </a:r>
        </a:p>
      </dsp:txBody>
      <dsp:txXfrm>
        <a:off x="5295551" y="92563"/>
        <a:ext cx="3548342" cy="888457"/>
      </dsp:txXfrm>
    </dsp:sp>
    <dsp:sp modelId="{40AA96DA-1C93-4D48-B1C0-14C484FCF68C}">
      <dsp:nvSpPr>
        <dsp:cNvPr id="0" name=""/>
        <dsp:cNvSpPr/>
      </dsp:nvSpPr>
      <dsp:spPr>
        <a:xfrm>
          <a:off x="2523136" y="1221866"/>
          <a:ext cx="2676075" cy="1070430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Next Stage</a:t>
          </a:r>
          <a:endParaRPr lang="en-IN" sz="3000" kern="1200" dirty="0"/>
        </a:p>
      </dsp:txBody>
      <dsp:txXfrm>
        <a:off x="3058351" y="1221866"/>
        <a:ext cx="1605645" cy="1070430"/>
      </dsp:txXfrm>
    </dsp:sp>
    <dsp:sp modelId="{78BE9FEC-B008-439A-8F92-619475A76A99}">
      <dsp:nvSpPr>
        <dsp:cNvPr id="0" name=""/>
        <dsp:cNvSpPr/>
      </dsp:nvSpPr>
      <dsp:spPr>
        <a:xfrm>
          <a:off x="4851322" y="1312853"/>
          <a:ext cx="4514050" cy="888457"/>
        </a:xfrm>
        <a:prstGeom prst="chevron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Hardware components of Receiver will be interfaced and the </a:t>
          </a:r>
          <a:r>
            <a:rPr lang="en-US" sz="1800" kern="1200" dirty="0" err="1"/>
            <a:t>arduino</a:t>
          </a:r>
          <a:r>
            <a:rPr lang="en-US" sz="1800" kern="1200" dirty="0"/>
            <a:t> code implementation will be done</a:t>
          </a:r>
          <a:endParaRPr lang="en-IN" sz="1800" kern="1200" dirty="0"/>
        </a:p>
      </dsp:txBody>
      <dsp:txXfrm>
        <a:off x="5295551" y="1312853"/>
        <a:ext cx="3625593" cy="888457"/>
      </dsp:txXfrm>
    </dsp:sp>
    <dsp:sp modelId="{0D7F73A8-23F3-4BC6-8E61-799C13A184F1}">
      <dsp:nvSpPr>
        <dsp:cNvPr id="0" name=""/>
        <dsp:cNvSpPr/>
      </dsp:nvSpPr>
      <dsp:spPr>
        <a:xfrm>
          <a:off x="2523136" y="2442157"/>
          <a:ext cx="2676075" cy="1070430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Final Stage</a:t>
          </a:r>
          <a:endParaRPr lang="en-IN" sz="3000" kern="1200" dirty="0"/>
        </a:p>
      </dsp:txBody>
      <dsp:txXfrm>
        <a:off x="3058351" y="2442157"/>
        <a:ext cx="1605645" cy="1070430"/>
      </dsp:txXfrm>
    </dsp:sp>
    <dsp:sp modelId="{EB17CF59-B911-452D-8DC0-2A561E654CF1}">
      <dsp:nvSpPr>
        <dsp:cNvPr id="0" name=""/>
        <dsp:cNvSpPr/>
      </dsp:nvSpPr>
      <dsp:spPr>
        <a:xfrm>
          <a:off x="4851322" y="2533143"/>
          <a:ext cx="4462542" cy="888457"/>
        </a:xfrm>
        <a:prstGeom prst="chevron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800" kern="1200" dirty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/>
            <a:t>Integrating the navigation system and final testing</a:t>
          </a:r>
        </a:p>
      </dsp:txBody>
      <dsp:txXfrm>
        <a:off x="5295551" y="2533143"/>
        <a:ext cx="3574085" cy="8884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4A3792-3464-664A-A7A0-0F951D5B3246}" type="datetimeFigureOut">
              <a:rPr lang="en-US" smtClean="0"/>
              <a:pPr/>
              <a:t>4/24/2022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4CBDE2-658F-B74A-8E9D-F2E2B93226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862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CBDE2-658F-B74A-8E9D-F2E2B93226C5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823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CBDE2-658F-B74A-8E9D-F2E2B93226C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579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1F37AAB-6BED-9B44-B3F1-EE98FA835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928671"/>
            <a:ext cx="12173414" cy="1636234"/>
          </a:xfrm>
        </p:spPr>
        <p:txBody>
          <a:bodyPr anchor="ctr">
            <a:noAutofit/>
          </a:bodyPr>
          <a:lstStyle/>
          <a:p>
            <a:pPr algn="ctr"/>
            <a:r>
              <a:rPr lang="en-IN" sz="2400" b="1" u="sng" dirty="0">
                <a:latin typeface="Times New Roman" panose="02020603050405020304" pitchFamily="18" charset="0"/>
              </a:rPr>
              <a:t>Highway  navigation</a:t>
            </a:r>
            <a:r>
              <a:rPr lang="en-IN" sz="2400" b="1" i="0" u="sng" strike="noStrike" dirty="0">
                <a:effectLst/>
                <a:latin typeface="Times New Roman" panose="02020603050405020304" pitchFamily="18" charset="0"/>
              </a:rPr>
              <a:t> </a:t>
            </a:r>
            <a:br>
              <a:rPr lang="en-IN" sz="2400" b="1" i="0" u="sng" strike="noStrike" dirty="0">
                <a:effectLst/>
                <a:latin typeface="Times New Roman" panose="02020603050405020304" pitchFamily="18" charset="0"/>
              </a:rPr>
            </a:br>
            <a:r>
              <a:rPr lang="en-IN" sz="2400" b="1" u="sng" dirty="0">
                <a:latin typeface="Times New Roman" panose="02020603050405020304" pitchFamily="18" charset="0"/>
              </a:rPr>
              <a:t>system </a:t>
            </a:r>
            <a:r>
              <a:rPr lang="en-IN" sz="2400" b="1" i="0" u="sng" strike="noStrike" dirty="0">
                <a:effectLst/>
                <a:latin typeface="Times New Roman" panose="02020603050405020304" pitchFamily="18" charset="0"/>
              </a:rPr>
              <a:t> USING  </a:t>
            </a:r>
            <a:r>
              <a:rPr lang="en-IN" sz="2400" b="1" i="0" u="sng" strike="noStrike" dirty="0" err="1">
                <a:effectLst/>
                <a:latin typeface="Times New Roman" panose="02020603050405020304" pitchFamily="18" charset="0"/>
              </a:rPr>
              <a:t>LIght-FIdelity</a:t>
            </a:r>
            <a:r>
              <a:rPr lang="en-IN" sz="2400" b="1" i="0" u="sng" strike="noStrike" dirty="0">
                <a:effectLst/>
                <a:latin typeface="Times New Roman" panose="02020603050405020304" pitchFamily="18" charset="0"/>
              </a:rPr>
              <a:t>   </a:t>
            </a:r>
            <a:br>
              <a:rPr lang="en-IN" sz="2400" b="1" i="0" u="sng" strike="noStrike" dirty="0">
                <a:effectLst/>
                <a:latin typeface="Times New Roman" panose="02020603050405020304" pitchFamily="18" charset="0"/>
              </a:rPr>
            </a:br>
            <a:endParaRPr lang="en-US" sz="2400" dirty="0"/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F3EBB160-5312-F645-8B2A-CDF5E8FB10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8084" y="3500438"/>
            <a:ext cx="6102149" cy="2738659"/>
          </a:xfrm>
        </p:spPr>
        <p:txBody>
          <a:bodyPr>
            <a:noAutofit/>
          </a:bodyPr>
          <a:lstStyle/>
          <a:p>
            <a:pPr algn="l"/>
            <a:r>
              <a:rPr lang="en-IN" sz="2400" b="1" i="1" u="sng" dirty="0">
                <a:latin typeface="Times New Roman" pitchFamily="18" charset="0"/>
                <a:cs typeface="Times New Roman" pitchFamily="18" charset="0"/>
              </a:rPr>
              <a:t>Presented By </a:t>
            </a:r>
          </a:p>
          <a:p>
            <a:pPr algn="l"/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      MOHAMED YOOSUF I - 2018105030</a:t>
            </a:r>
          </a:p>
          <a:p>
            <a:pPr algn="l"/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en-IN" sz="2400" dirty="0" err="1">
                <a:latin typeface="Times New Roman" pitchFamily="18" charset="0"/>
                <a:cs typeface="Times New Roman" pitchFamily="18" charset="0"/>
              </a:rPr>
              <a:t>suriya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 R -2018105064</a:t>
            </a:r>
          </a:p>
          <a:p>
            <a:pPr algn="l"/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en-IN" sz="2400" dirty="0" err="1">
                <a:latin typeface="Times New Roman" pitchFamily="18" charset="0"/>
                <a:cs typeface="Times New Roman" pitchFamily="18" charset="0"/>
              </a:rPr>
              <a:t>bharathwaj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 m -2018105515</a:t>
            </a:r>
          </a:p>
          <a:p>
            <a:pPr algn="l"/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en-IN" sz="2400" dirty="0" err="1">
                <a:latin typeface="Times New Roman" pitchFamily="18" charset="0"/>
                <a:cs typeface="Times New Roman" pitchFamily="18" charset="0"/>
              </a:rPr>
              <a:t>gunalan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 s -2018105533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239008" y="3573016"/>
            <a:ext cx="45720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u="sng" cap="all" dirty="0">
                <a:latin typeface="Times New Roman" pitchFamily="18" charset="0"/>
                <a:cs typeface="Times New Roman" pitchFamily="18" charset="0"/>
              </a:rPr>
              <a:t>Project Guide</a:t>
            </a:r>
          </a:p>
          <a:p>
            <a:r>
              <a:rPr lang="en-IN" sz="2400" cap="all" dirty="0">
                <a:latin typeface="Times New Roman" pitchFamily="18" charset="0"/>
                <a:cs typeface="Times New Roman" pitchFamily="18" charset="0"/>
              </a:rPr>
              <a:t>Dr m.a.bhagyaveni</a:t>
            </a:r>
            <a:endParaRPr lang="en-US" sz="2400" cap="al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320136" y="4725144"/>
            <a:ext cx="34563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ID: 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26-PWB2B322</a:t>
            </a:r>
          </a:p>
        </p:txBody>
      </p:sp>
    </p:spTree>
    <p:extLst>
      <p:ext uri="{BB962C8B-B14F-4D97-AF65-F5344CB8AC3E}">
        <p14:creationId xmlns:p14="http://schemas.microsoft.com/office/powerpoint/2010/main" val="3092699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18591" y="-19269"/>
            <a:ext cx="10131425" cy="711966"/>
          </a:xfrm>
        </p:spPr>
        <p:txBody>
          <a:bodyPr>
            <a:normAutofit/>
          </a:bodyPr>
          <a:lstStyle/>
          <a:p>
            <a:pPr algn="ctr"/>
            <a:r>
              <a:rPr lang="en-IN" sz="2400" b="1" u="sng" dirty="0">
                <a:latin typeface="Times New Roman" pitchFamily="18" charset="0"/>
                <a:cs typeface="Times New Roman" pitchFamily="18" charset="0"/>
              </a:rPr>
              <a:t>demonstration</a:t>
            </a:r>
            <a:r>
              <a:rPr lang="en-IN" sz="3200" b="1" u="sng" dirty="0">
                <a:latin typeface="Times New Roman" pitchFamily="18" charset="0"/>
                <a:cs typeface="Times New Roman" pitchFamily="18" charset="0"/>
              </a:rPr>
              <a:t>:</a:t>
            </a:r>
            <a:endParaRPr lang="en-US" sz="3200" b="1" u="sng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WhatsApp Video 2022-04-24 at 12.43.36 AM">
            <a:hlinkClick r:id="" action="ppaction://media"/>
            <a:extLst>
              <a:ext uri="{FF2B5EF4-FFF2-40B4-BE49-F238E27FC236}">
                <a16:creationId xmlns="" xmlns:a16="http://schemas.microsoft.com/office/drawing/2014/main" id="{25ED3252-C124-49FD-B578-4B7D7D14A7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9456" y="1052737"/>
            <a:ext cx="8928992" cy="48245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88AA54CC-3284-42E2-9D5B-07D49425426B}"/>
              </a:ext>
            </a:extLst>
          </p:cNvPr>
          <p:cNvSpPr>
            <a:spLocks noGrp="1"/>
          </p:cNvSpPr>
          <p:nvPr/>
        </p:nvSpPr>
        <p:spPr>
          <a:xfrm>
            <a:off x="1271464" y="1124744"/>
            <a:ext cx="10081120" cy="11521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Workflow</a:t>
            </a:r>
            <a:endParaRPr lang="en-IN" sz="24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E0180A11-1476-4DE8-8231-8A0C26FB5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9285762"/>
              </p:ext>
            </p:extLst>
          </p:nvPr>
        </p:nvGraphicFramePr>
        <p:xfrm>
          <a:off x="151746" y="2296117"/>
          <a:ext cx="11888509" cy="35141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3027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9CFE2F3-D559-46B5-92D2-344E1C9CE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IN" sz="24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0BC47D1-4118-4B6E-9410-715CA9C50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2000" dirty="0"/>
              <a:t>1</a:t>
            </a:r>
            <a:r>
              <a:rPr lang="en-IN" sz="2000" dirty="0" smtClean="0"/>
              <a:t>.  M. THANIGAVEL “</a:t>
            </a:r>
            <a:r>
              <a:rPr lang="en-IN" sz="2000" dirty="0"/>
              <a:t>Li-Fi Technology in Wireless Communication”, International Journal of Engineering Research &amp; Technology, Vol. 2 Issue October 10, 2013</a:t>
            </a:r>
            <a:r>
              <a:rPr lang="en-IN" sz="2000" dirty="0" smtClean="0"/>
              <a:t>.</a:t>
            </a:r>
          </a:p>
          <a:p>
            <a:pPr marL="0" indent="0">
              <a:buNone/>
            </a:pPr>
            <a:endParaRPr lang="en-IN" sz="2000" dirty="0" smtClean="0"/>
          </a:p>
          <a:p>
            <a:r>
              <a:rPr lang="en-IN" sz="2000" dirty="0" smtClean="0"/>
              <a:t>2.</a:t>
            </a:r>
            <a:r>
              <a:rPr lang="en-US" sz="2000" dirty="0"/>
              <a:t> MAIDEEN ABDHULKADER JEYLANI,ACHUTHAN B,ARUN KUMAR B,CHIRAGSUN </a:t>
            </a:r>
            <a:r>
              <a:rPr lang="en-US" sz="2000" dirty="0" err="1" smtClean="0"/>
              <a:t>RL"Underwater</a:t>
            </a:r>
            <a:r>
              <a:rPr lang="en-US" sz="2000" dirty="0" smtClean="0"/>
              <a:t> </a:t>
            </a:r>
            <a:r>
              <a:rPr lang="en-US" sz="2000" dirty="0"/>
              <a:t>Communication Using Li-Fi," 2021 3rd International Conference on Signal Processing and Communication (ICPSC), </a:t>
            </a:r>
            <a:r>
              <a:rPr lang="en-US" sz="2000" dirty="0" smtClean="0"/>
              <a:t>2021</a:t>
            </a:r>
          </a:p>
          <a:p>
            <a:pPr marL="0" indent="0">
              <a:buNone/>
            </a:pPr>
            <a:endParaRPr lang="en-IN" sz="2000" dirty="0"/>
          </a:p>
          <a:p>
            <a:r>
              <a:rPr lang="en-IN" sz="2000" dirty="0" smtClean="0"/>
              <a:t>3. </a:t>
            </a:r>
            <a:r>
              <a:rPr lang="en-US" sz="2000" dirty="0" smtClean="0"/>
              <a:t>D. SINGH, A. SOOD, G. THAKUR, N. ARORA AND A. KUMAR, </a:t>
            </a:r>
            <a:r>
              <a:rPr lang="en-US" sz="2000" dirty="0"/>
              <a:t>"Design and implementation of wireless communication system for toll collection using LIFI," 2017 4th International Conference on Signal Processing, Computing and Control (ISPCC), </a:t>
            </a:r>
            <a:r>
              <a:rPr lang="en-US" sz="2000" dirty="0" smtClean="0"/>
              <a:t>2017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861955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A30969E-DC42-1B48-81FA-B093E21AB435}"/>
              </a:ext>
            </a:extLst>
          </p:cNvPr>
          <p:cNvSpPr txBox="1"/>
          <p:nvPr/>
        </p:nvSpPr>
        <p:spPr>
          <a:xfrm>
            <a:off x="2855640" y="3212976"/>
            <a:ext cx="64138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</a:t>
            </a:r>
            <a:r>
              <a:rPr lang="en-IN" sz="4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YOU </a:t>
            </a:r>
            <a:r>
              <a:rPr lang="en-IN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!!</a:t>
            </a:r>
            <a:endParaRPr lang="en-US" sz="4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0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F0EA198-38B3-9648-B461-A5F5A89C9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574" y="676642"/>
            <a:ext cx="10131425" cy="504056"/>
          </a:xfrm>
        </p:spPr>
        <p:txBody>
          <a:bodyPr>
            <a:normAutofit/>
          </a:bodyPr>
          <a:lstStyle/>
          <a:p>
            <a:pPr algn="ctr"/>
            <a:r>
              <a:rPr lang="en-IN" sz="2400" b="1" u="sng" dirty="0" err="1">
                <a:latin typeface="Times New Roman" pitchFamily="18" charset="0"/>
                <a:cs typeface="Times New Roman" pitchFamily="18" charset="0"/>
              </a:rPr>
              <a:t>aBSTRACT</a:t>
            </a:r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4A94B57-EBC0-3142-900D-30D242E6E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274" y="1700808"/>
            <a:ext cx="11164026" cy="4228522"/>
          </a:xfrm>
        </p:spPr>
        <p:txBody>
          <a:bodyPr>
            <a:noAutofit/>
          </a:bodyPr>
          <a:lstStyle/>
          <a:p>
            <a:pPr marL="0" indent="0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project deals with the implementation of a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LIGHT-FIDELITY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based module for</a:t>
            </a:r>
          </a:p>
          <a:p>
            <a:pPr marL="0" indent="0">
              <a:buNone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HIGHWAY NAVIGATION SYSTEM. The system is designed and implemented on the</a:t>
            </a:r>
          </a:p>
          <a:p>
            <a:pPr marL="0" indent="0">
              <a:buNone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principle of transmission through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LED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and reception using a Li- Fi Receiver.</a:t>
            </a:r>
          </a:p>
          <a:p>
            <a:pPr marL="0" indent="0">
              <a:buNone/>
            </a:pPr>
            <a:endParaRPr lang="en-US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0" indent="0">
              <a:buFont typeface="Wingdings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It uses visible light communication which works by switching bulbs on and off within nanoseconds. 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sz="2800" b="1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780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31CE9EF-A152-4575-B55E-0EA0D14F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 fidelity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A6ED016-6B91-4E93-B84C-0E957558A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448" y="1602649"/>
            <a:ext cx="10131425" cy="364913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LIFI is the transmission of data through illumination i.e. sending data through a LED light bulb that varies in intensity faster than human eyes can follow.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is a LIGHT based WIFI where it uses light instead of Radio waves to transmit information.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61B96D38-5F6B-402E-8E75-5D32001C5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150" y="4423107"/>
            <a:ext cx="2752725" cy="182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40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400" y="476672"/>
            <a:ext cx="10131425" cy="648072"/>
          </a:xfrm>
        </p:spPr>
        <p:txBody>
          <a:bodyPr>
            <a:normAutofit/>
          </a:bodyPr>
          <a:lstStyle/>
          <a:p>
            <a:pPr algn="ctr"/>
            <a:r>
              <a:rPr lang="en-US" sz="2400" b="1" u="sng" dirty="0" err="1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sz="2400" b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376" y="1484784"/>
            <a:ext cx="10729192" cy="525658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3600" dirty="0"/>
              <a:t> 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quite often that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traveller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travelling to remote areas find it difficult to get onto the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 path. The problem grows up during night, due to lack of visibility, nonfunctioning 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 GPS since not everywhere on the highway we find the mobile networks which can be used for navigation.</a:t>
            </a: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Thus to tackle with this problem, we implement Li-Fi in the streetlights. Li-Fi 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(light fidelity technology) is the  technology that emerged in the field of Wireless 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the received signal the information of present location and further 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diversions is displayed on the LCD installed at the receiver. Thus, this technology is more 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for automatic navigation on highways.</a:t>
            </a:r>
            <a:endParaRPr lang="ta-IN" sz="2600" dirty="0">
              <a:latin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3ED41D-AD67-4F9A-B22F-580E49C33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-531440"/>
            <a:ext cx="10131425" cy="1456267"/>
          </a:xfrm>
        </p:spPr>
        <p:txBody>
          <a:bodyPr>
            <a:normAutofit/>
          </a:bodyPr>
          <a:lstStyle/>
          <a:p>
            <a:r>
              <a:rPr lang="en-US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</a:t>
            </a:r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survey</a:t>
            </a:r>
            <a:endParaRPr lang="en-IN" sz="24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8151807"/>
              </p:ext>
            </p:extLst>
          </p:nvPr>
        </p:nvGraphicFramePr>
        <p:xfrm>
          <a:off x="551384" y="1052736"/>
          <a:ext cx="10945215" cy="5582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9043"/>
                <a:gridCol w="2189043"/>
                <a:gridCol w="2189043"/>
                <a:gridCol w="2189043"/>
                <a:gridCol w="2189043"/>
              </a:tblGrid>
              <a:tr h="31272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S.NO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AUTHOR</a:t>
                      </a:r>
                      <a:r>
                        <a:rPr lang="en-US" sz="1600" baseline="0" dirty="0" smtClean="0"/>
                        <a:t> NAME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TITLE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CONTENT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INFERENCE</a:t>
                      </a:r>
                      <a:endParaRPr lang="en-US" sz="1600" dirty="0"/>
                    </a:p>
                  </a:txBody>
                  <a:tcPr/>
                </a:tc>
              </a:tr>
              <a:tr h="1485422">
                <a:tc>
                  <a:txBody>
                    <a:bodyPr/>
                    <a:lstStyle/>
                    <a:p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dirty="0" smtClean="0"/>
                        <a:t>M.THANIGAVEL</a:t>
                      </a:r>
                      <a:r>
                        <a:rPr lang="en-US" sz="1600" b="0" baseline="0" dirty="0" smtClean="0"/>
                        <a:t> 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M .TECH CSE DEPT</a:t>
                      </a:r>
                    </a:p>
                    <a:p>
                      <a:pPr algn="l"/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VOL. 2 ISSUE 10, OCTOBER - 2013</a:t>
                      </a:r>
                      <a:endParaRPr lang="en-US" sz="1600" b="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LIFI TECHNOLOGY</a:t>
                      </a:r>
                      <a:r>
                        <a:rPr lang="en-US" sz="1600" baseline="0" dirty="0" smtClean="0"/>
                        <a:t> USING WIRELESS COMMUNICATION</a:t>
                      </a:r>
                      <a:endParaRPr lang="en-US" sz="1600" dirty="0" smtClean="0"/>
                    </a:p>
                    <a:p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COMPARISON OF BLUETOOTH, WI-FI &amp; LI-FI.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COMPARED THE LIFI WITH OTHER WIRELESS TECHNOLOGIES AND LEARNED THE WORKING OF LIFI</a:t>
                      </a:r>
                    </a:p>
                  </a:txBody>
                  <a:tcPr/>
                </a:tc>
              </a:tr>
              <a:tr h="1954503">
                <a:tc>
                  <a:txBody>
                    <a:bodyPr/>
                    <a:lstStyle/>
                    <a:p>
                      <a:pPr algn="ctr"/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2</a:t>
                      </a:r>
                    </a:p>
                    <a:p>
                      <a:pPr algn="ctr"/>
                      <a:r>
                        <a:rPr lang="en-US" sz="1600" dirty="0" smtClean="0"/>
                        <a:t>      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1600" dirty="0" smtClean="0"/>
                    </a:p>
                    <a:p>
                      <a:pPr algn="l"/>
                      <a:r>
                        <a:rPr lang="en-US" sz="1600" dirty="0" smtClean="0"/>
                        <a:t>MAIDEEN</a:t>
                      </a:r>
                      <a:r>
                        <a:rPr lang="en-US" sz="1600" baseline="0" dirty="0" smtClean="0"/>
                        <a:t> ABDHULKADER JEYLANI,ACHUTHAN B,ARUN KUMAR B,CHIRAGSUN RL</a:t>
                      </a:r>
                    </a:p>
                    <a:p>
                      <a:pPr algn="l"/>
                      <a:r>
                        <a:rPr lang="en-US" sz="1600" baseline="0" dirty="0" smtClean="0"/>
                        <a:t>(2021)</a:t>
                      </a:r>
                      <a:endParaRPr lang="en-US" sz="1600" dirty="0" smtClean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UNDERWATER WIRELESS COMMUNICATION USING</a:t>
                      </a:r>
                      <a:r>
                        <a:rPr lang="en-US" sz="1600" baseline="0" dirty="0" smtClean="0"/>
                        <a:t> LI-FI</a:t>
                      </a:r>
                      <a:endParaRPr lang="en-US" sz="1600" dirty="0" smtClean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LIFI TRANSMITTER</a:t>
                      </a:r>
                      <a:r>
                        <a:rPr lang="en-US" sz="1600" baseline="0" dirty="0" smtClean="0"/>
                        <a:t> AND RECEIVER MODULE</a:t>
                      </a:r>
                      <a:endParaRPr lang="en-US" sz="1600" dirty="0" smtClean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LEARNED ABOUT THE TRANSMITTER SECTION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</a:tr>
              <a:tr h="1719963">
                <a:tc>
                  <a:txBody>
                    <a:bodyPr/>
                    <a:lstStyle/>
                    <a:p>
                      <a:pPr algn="ctr"/>
                      <a:endParaRPr lang="en-US" sz="1600" dirty="0" smtClean="0"/>
                    </a:p>
                    <a:p>
                      <a:pPr algn="ctr"/>
                      <a:r>
                        <a:rPr lang="en-US" sz="1600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D. SINGH, A. SOOD, G. THAKUR, N. ARORA AND A. KUMAR</a:t>
                      </a:r>
                    </a:p>
                    <a:p>
                      <a:r>
                        <a:rPr lang="en-US" sz="1600" dirty="0" smtClean="0"/>
                        <a:t>(2017)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DESIGN AND IMPLEMENTATION OF WIRELESS COMMUNICATION SYSTEM FOR TOLL COLLECTION USING LIFI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EXPLANATION OF THE COMPONENTS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UNDERSTANDING THE USAGE</a:t>
                      </a:r>
                      <a:r>
                        <a:rPr lang="en-US" sz="1600" baseline="0" dirty="0" smtClean="0"/>
                        <a:t> OF COMPONENTS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8842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9684F5B-FAC7-AA4A-BFD0-C6BC4464C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026" y="714356"/>
            <a:ext cx="4857784" cy="1703414"/>
          </a:xfrm>
        </p:spPr>
        <p:txBody>
          <a:bodyPr>
            <a:normAutofit/>
          </a:bodyPr>
          <a:lstStyle/>
          <a:p>
            <a:r>
              <a:rPr lang="en-IN" sz="2400" b="1" u="sng" dirty="0">
                <a:latin typeface="Times New Roman" pitchFamily="18" charset="0"/>
                <a:cs typeface="Times New Roman" pitchFamily="18" charset="0"/>
              </a:rPr>
              <a:t>TRANSMITTER  SECTION:</a:t>
            </a:r>
            <a:r>
              <a:rPr lang="en-IN" sz="2400" b="0" i="0" u="sng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2400" b="0" i="0" u="sng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67608" y="404664"/>
            <a:ext cx="684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="" xmlns:a16="http://schemas.microsoft.com/office/drawing/2014/main" id="{F5A5AA60-E637-4840-AC36-3F42CAB752B3}"/>
              </a:ext>
            </a:extLst>
          </p:cNvPr>
          <p:cNvSpPr/>
          <p:nvPr/>
        </p:nvSpPr>
        <p:spPr>
          <a:xfrm>
            <a:off x="2535982" y="2679766"/>
            <a:ext cx="1802167" cy="1091953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REGULATED POWER SUPPLY</a:t>
            </a:r>
            <a:endParaRPr lang="ta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="" xmlns:a16="http://schemas.microsoft.com/office/drawing/2014/main" id="{B92EF2CC-BF59-4581-AE67-F961C1B0E1D2}"/>
              </a:ext>
            </a:extLst>
          </p:cNvPr>
          <p:cNvSpPr/>
          <p:nvPr/>
        </p:nvSpPr>
        <p:spPr>
          <a:xfrm>
            <a:off x="5199284" y="1959745"/>
            <a:ext cx="1562470" cy="2938509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ARDUINO UNO</a:t>
            </a:r>
            <a:endParaRPr lang="ta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="" xmlns:a16="http://schemas.microsoft.com/office/drawing/2014/main" id="{CA7B3726-78B8-4883-AD47-BD9384D8F7FA}"/>
              </a:ext>
            </a:extLst>
          </p:cNvPr>
          <p:cNvSpPr/>
          <p:nvPr/>
        </p:nvSpPr>
        <p:spPr>
          <a:xfrm>
            <a:off x="7711664" y="1875427"/>
            <a:ext cx="1411550" cy="67250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LED LIGHT</a:t>
            </a:r>
            <a:endParaRPr lang="ta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="" xmlns:a16="http://schemas.microsoft.com/office/drawing/2014/main" id="{BC04035C-418C-4DC7-812C-59A62872604F}"/>
              </a:ext>
            </a:extLst>
          </p:cNvPr>
          <p:cNvSpPr/>
          <p:nvPr/>
        </p:nvSpPr>
        <p:spPr>
          <a:xfrm>
            <a:off x="7711664" y="2875072"/>
            <a:ext cx="1411550" cy="67250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LED LIGHT</a:t>
            </a:r>
            <a:endParaRPr lang="ta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="" xmlns:a16="http://schemas.microsoft.com/office/drawing/2014/main" id="{AD1F76DE-88BF-414C-AC6E-4F849586C0E9}"/>
              </a:ext>
            </a:extLst>
          </p:cNvPr>
          <p:cNvSpPr/>
          <p:nvPr/>
        </p:nvSpPr>
        <p:spPr>
          <a:xfrm>
            <a:off x="7711664" y="3832534"/>
            <a:ext cx="1411550" cy="67250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LED LIGHT</a:t>
            </a:r>
            <a:endParaRPr lang="ta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="" xmlns:a16="http://schemas.microsoft.com/office/drawing/2014/main" id="{743F1A36-1ECD-44E8-839D-B0C5D8134D33}"/>
              </a:ext>
            </a:extLst>
          </p:cNvPr>
          <p:cNvSpPr/>
          <p:nvPr/>
        </p:nvSpPr>
        <p:spPr>
          <a:xfrm>
            <a:off x="7711665" y="5303688"/>
            <a:ext cx="1411549" cy="64807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ta-I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LCD </a:t>
            </a:r>
            <a:endParaRPr lang="ta-IN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="" xmlns:a16="http://schemas.microsoft.com/office/drawing/2014/main" id="{00EFF794-86D9-489C-9C5C-8C1DCAC01B04}"/>
              </a:ext>
            </a:extLst>
          </p:cNvPr>
          <p:cNvCxnSpPr>
            <a:cxnSpLocks/>
          </p:cNvCxnSpPr>
          <p:nvPr/>
        </p:nvCxnSpPr>
        <p:spPr>
          <a:xfrm>
            <a:off x="4338149" y="3289554"/>
            <a:ext cx="861135" cy="105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="" xmlns:a16="http://schemas.microsoft.com/office/drawing/2014/main" id="{6FA99D3A-4845-46E3-9C22-80CE208DC409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761754" y="2211678"/>
            <a:ext cx="94991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="" xmlns:a16="http://schemas.microsoft.com/office/drawing/2014/main" id="{9D5BFBF8-3F1F-4C97-B7E1-671F207D1C20}"/>
              </a:ext>
            </a:extLst>
          </p:cNvPr>
          <p:cNvCxnSpPr>
            <a:cxnSpLocks/>
          </p:cNvCxnSpPr>
          <p:nvPr/>
        </p:nvCxnSpPr>
        <p:spPr>
          <a:xfrm>
            <a:off x="6761754" y="3211323"/>
            <a:ext cx="94991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="" xmlns:a16="http://schemas.microsoft.com/office/drawing/2014/main" id="{AD7B0E62-2ECB-41AB-9230-50B06B86D074}"/>
              </a:ext>
            </a:extLst>
          </p:cNvPr>
          <p:cNvCxnSpPr>
            <a:endCxn id="8" idx="1"/>
          </p:cNvCxnSpPr>
          <p:nvPr/>
        </p:nvCxnSpPr>
        <p:spPr>
          <a:xfrm>
            <a:off x="6761754" y="4168785"/>
            <a:ext cx="94991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87000AF3-66CC-428C-8D90-C72A432485F7}"/>
              </a:ext>
            </a:extLst>
          </p:cNvPr>
          <p:cNvCxnSpPr>
            <a:stCxn id="5" idx="2"/>
          </p:cNvCxnSpPr>
          <p:nvPr/>
        </p:nvCxnSpPr>
        <p:spPr>
          <a:xfrm>
            <a:off x="5980519" y="4898254"/>
            <a:ext cx="0" cy="7690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="" xmlns:a16="http://schemas.microsoft.com/office/drawing/2014/main" id="{8DF1D2F1-2498-4397-BCD8-6BC885478628}"/>
              </a:ext>
            </a:extLst>
          </p:cNvPr>
          <p:cNvCxnSpPr>
            <a:endCxn id="9" idx="1"/>
          </p:cNvCxnSpPr>
          <p:nvPr/>
        </p:nvCxnSpPr>
        <p:spPr>
          <a:xfrm>
            <a:off x="5980519" y="5627723"/>
            <a:ext cx="17311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7533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51384" y="1196752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5" name="Google Shape;10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95381" y="1196752"/>
            <a:ext cx="3791280" cy="245737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792701" y="1579362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ARDUINO UNO: </a:t>
            </a:r>
          </a:p>
          <a:p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Arduino Uno is an open-source microcontroller board based on the Microchip ATmega328P microcontroller and developed by Arduino.cc.</a:t>
            </a:r>
            <a:endParaRPr lang="en-US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92700" y="4005064"/>
            <a:ext cx="652743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Times New Roman" panose="02020603050405020304" pitchFamily="18" charset="0"/>
              </a:rPr>
              <a:t>LCD DISPLAY: </a:t>
            </a:r>
          </a:p>
          <a:p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</a:rPr>
              <a:t>A 16x2 LCD means it can display 16 characters per line and there are 2 such lines. This LCD has two registers, namely, Command mode and Data mode.</a:t>
            </a:r>
            <a:endParaRPr lang="en-US" sz="2400" dirty="0"/>
          </a:p>
        </p:txBody>
      </p:sp>
      <p:pic>
        <p:nvPicPr>
          <p:cNvPr id="8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0176" y="3861048"/>
            <a:ext cx="3805816" cy="211011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3647728" y="390295"/>
            <a:ext cx="6984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415259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5400" y="1196752"/>
            <a:ext cx="105851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u="sng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LI-FI TRANSMITTER</a:t>
            </a:r>
          </a:p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transmits the data by dipping and dimming of LED. Data is fed into an LED light bulb ,  then it sends data at rapid speeds to the photo-detector (photodiode) in receiver side.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114;p22"/>
          <p:cNvPicPr preferRelativeResize="0"/>
          <p:nvPr/>
        </p:nvPicPr>
        <p:blipFill rotWithShape="1">
          <a:blip r:embed="rId2">
            <a:alphaModFix/>
          </a:blip>
          <a:srcRect t="14119" b="23841"/>
          <a:stretch/>
        </p:blipFill>
        <p:spPr>
          <a:xfrm>
            <a:off x="3935760" y="3212976"/>
            <a:ext cx="3816424" cy="30469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8055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80" y="332656"/>
            <a:ext cx="5128642" cy="1008112"/>
          </a:xfrm>
        </p:spPr>
        <p:txBody>
          <a:bodyPr/>
          <a:lstStyle/>
          <a:p>
            <a:pPr algn="ctr"/>
            <a:r>
              <a:rPr lang="en-IN" sz="2400" b="1" u="sng" dirty="0">
                <a:latin typeface="Times New Roman" pitchFamily="18" charset="0"/>
                <a:cs typeface="Times New Roman" pitchFamily="18" charset="0"/>
              </a:rPr>
              <a:t>WORKING:</a:t>
            </a:r>
            <a:r>
              <a:rPr lang="en-IN" dirty="0"/>
              <a:t/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368" y="1052736"/>
            <a:ext cx="11305256" cy="5256584"/>
          </a:xfrm>
        </p:spPr>
        <p:txBody>
          <a:bodyPr>
            <a:noAutofit/>
          </a:bodyPr>
          <a:lstStyle/>
          <a:p>
            <a:pPr lvl="0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circuit connections are made and the Arduino are switched on by using a power supply.</a:t>
            </a:r>
          </a:p>
          <a:p>
            <a:pPr lvl="0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Then the code which is written in Arduino IDE software is dumped into the Arduino UNO board and made to run.</a:t>
            </a:r>
          </a:p>
          <a:p>
            <a:pPr lvl="0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At the transmitter section the LCD module is connected to the Arduino to present the text that is transmitted.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With the help of the Li-Fi transmitter, data is transmitted at the given data rates. Here, we transmit the data as ‘text’ we get from the sensors to the receiver side. 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The LED Li-Fi transmitter has its LED on while transmitting the data.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Once the Photo detector, which is the Li-Fi receiver  absorbs the light  it converts it back into electrical signal through which the data can be extracted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1511</TotalTime>
  <Words>767</Words>
  <Application>Microsoft Office PowerPoint</Application>
  <PresentationFormat>Widescreen</PresentationFormat>
  <Paragraphs>109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Latha</vt:lpstr>
      <vt:lpstr>Times New Roman</vt:lpstr>
      <vt:lpstr>Wingdings</vt:lpstr>
      <vt:lpstr>Celestial</vt:lpstr>
      <vt:lpstr>Highway  navigation  system  USING  LIght-FIdelity    </vt:lpstr>
      <vt:lpstr>aBSTRACT</vt:lpstr>
      <vt:lpstr>Light fidelity</vt:lpstr>
      <vt:lpstr>iNTRODUCTION</vt:lpstr>
      <vt:lpstr> Literature survey</vt:lpstr>
      <vt:lpstr>TRANSMITTER  SECTION: </vt:lpstr>
      <vt:lpstr> </vt:lpstr>
      <vt:lpstr>PowerPoint Presentation</vt:lpstr>
      <vt:lpstr>WORKING: </vt:lpstr>
      <vt:lpstr>demonstration:</vt:lpstr>
      <vt:lpstr>PowerPoint Presentation</vt:lpstr>
      <vt:lpstr>REFERENCE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TEXT TRANSMISSION IMPLEMENTED FOR UNDERWATER WIRELESS COMMUNICATION USING  LI-FI</dc:title>
  <dc:creator>Bala chandran</dc:creator>
  <cp:lastModifiedBy>HOME</cp:lastModifiedBy>
  <cp:revision>116</cp:revision>
  <dcterms:created xsi:type="dcterms:W3CDTF">2021-01-09T06:56:35Z</dcterms:created>
  <dcterms:modified xsi:type="dcterms:W3CDTF">2022-04-24T18:12:26Z</dcterms:modified>
</cp:coreProperties>
</file>

<file path=docProps/thumbnail.jpeg>
</file>